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96" r:id="rId3"/>
  </p:sldMasterIdLst>
  <p:notesMasterIdLst>
    <p:notesMasterId r:id="rId12"/>
  </p:notesMasterIdLst>
  <p:sldIdLst>
    <p:sldId id="256" r:id="rId4"/>
    <p:sldId id="330" r:id="rId5"/>
    <p:sldId id="329" r:id="rId6"/>
    <p:sldId id="326" r:id="rId7"/>
    <p:sldId id="328" r:id="rId8"/>
    <p:sldId id="343" r:id="rId9"/>
    <p:sldId id="332" r:id="rId10"/>
    <p:sldId id="33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CC00"/>
    <a:srgbClr val="666633"/>
    <a:srgbClr val="CC0000"/>
    <a:srgbClr val="CC0066"/>
    <a:srgbClr val="FF0066"/>
    <a:srgbClr val="F59749"/>
    <a:srgbClr val="F9B47B"/>
    <a:srgbClr val="FABF8E"/>
    <a:srgbClr val="FDD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45" autoAdjust="0"/>
    <p:restoredTop sz="94629" autoAdjust="0"/>
  </p:normalViewPr>
  <p:slideViewPr>
    <p:cSldViewPr>
      <p:cViewPr varScale="1">
        <p:scale>
          <a:sx n="85" d="100"/>
          <a:sy n="85" d="100"/>
        </p:scale>
        <p:origin x="96" y="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FAE6B-EDD7-42C4-B993-5D30CC421C8D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6D13A7-3156-4BF1-88E8-ACCD46C3785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4000" b="1" dirty="0" smtClean="0"/>
            <a:t>Указ Губернатора Свердловской области </a:t>
          </a:r>
          <a:r>
            <a:rPr lang="en-US" sz="4000" b="1" dirty="0" smtClean="0"/>
            <a:t>            </a:t>
          </a:r>
          <a:r>
            <a:rPr lang="ru-RU" sz="4000" b="1" dirty="0" smtClean="0"/>
            <a:t>от 13.11.2018 N 599-УГ</a:t>
          </a:r>
          <a:endParaRPr lang="ru-RU" sz="4000" b="1" dirty="0"/>
        </a:p>
      </dgm:t>
    </dgm:pt>
    <dgm:pt modelId="{AC19D749-CB4F-4113-A94D-E16A5B7F9FD6}" type="parTrans" cxnId="{E02AD9E2-2228-4CD3-B18F-4A76AE119F56}">
      <dgm:prSet/>
      <dgm:spPr/>
      <dgm:t>
        <a:bodyPr/>
        <a:lstStyle/>
        <a:p>
          <a:endParaRPr lang="ru-RU"/>
        </a:p>
      </dgm:t>
    </dgm:pt>
    <dgm:pt modelId="{0DE89DFC-ED6E-452B-8824-AE13D1B0AD80}" type="sibTrans" cxnId="{E02AD9E2-2228-4CD3-B18F-4A76AE119F56}">
      <dgm:prSet/>
      <dgm:spPr/>
      <dgm:t>
        <a:bodyPr/>
        <a:lstStyle/>
        <a:p>
          <a:endParaRPr lang="ru-RU"/>
        </a:p>
      </dgm:t>
    </dgm:pt>
    <dgm:pt modelId="{E78728E0-8D45-4565-A8E8-1FFF5CCEC984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1600" dirty="0"/>
        </a:p>
      </dgm:t>
    </dgm:pt>
    <dgm:pt modelId="{077CC3A6-3BA9-4549-A566-A7091E093E21}" type="parTrans" cxnId="{54998209-DCFB-4A8A-BD8D-DEE52C7F4BEE}">
      <dgm:prSet/>
      <dgm:spPr/>
    </dgm:pt>
    <dgm:pt modelId="{21030D51-7A5D-44B0-9E07-410CA5EB26B0}" type="sibTrans" cxnId="{54998209-DCFB-4A8A-BD8D-DEE52C7F4BEE}">
      <dgm:prSet/>
      <dgm:spPr/>
    </dgm:pt>
    <dgm:pt modelId="{50D5314E-A5D1-4390-9088-04D2B5BD3A9D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400" b="1" dirty="0" smtClean="0"/>
            <a:t>ЕСК вводится на территории Свердловской области в целях повышения эффективности, доступности и качества предоставления мер социальной поддержки, предусмотренных законодательством Свердловской области</a:t>
          </a:r>
          <a:endParaRPr lang="ru-RU" sz="2400" b="1" dirty="0"/>
        </a:p>
      </dgm:t>
    </dgm:pt>
    <dgm:pt modelId="{E6C67494-E5B3-4322-9C04-5DD9AAC5FBC0}" type="parTrans" cxnId="{122F61F4-43CC-4403-9836-676B53C6A73F}">
      <dgm:prSet/>
      <dgm:spPr/>
      <dgm:t>
        <a:bodyPr/>
        <a:lstStyle/>
        <a:p>
          <a:endParaRPr lang="ru-RU"/>
        </a:p>
      </dgm:t>
    </dgm:pt>
    <dgm:pt modelId="{7BE21C15-2F77-404A-88B8-48F92B71AD31}" type="sibTrans" cxnId="{122F61F4-43CC-4403-9836-676B53C6A73F}">
      <dgm:prSet/>
      <dgm:spPr/>
      <dgm:t>
        <a:bodyPr/>
        <a:lstStyle/>
        <a:p>
          <a:endParaRPr lang="ru-RU"/>
        </a:p>
      </dgm:t>
    </dgm:pt>
    <dgm:pt modelId="{6DC4ED04-416D-4E28-BCC8-AE9C3AA1F48A}" type="pres">
      <dgm:prSet presAssocID="{1FDFAE6B-EDD7-42C4-B993-5D30CC421C8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2758F3-B210-47F5-BAE6-CC6920E4C22E}" type="pres">
      <dgm:prSet presAssocID="{186D13A7-3156-4BF1-88E8-ACCD46C37855}" presName="linNode" presStyleCnt="0"/>
      <dgm:spPr/>
    </dgm:pt>
    <dgm:pt modelId="{7FAF5744-1538-4133-B45D-AD54AA7D2251}" type="pres">
      <dgm:prSet presAssocID="{186D13A7-3156-4BF1-88E8-ACCD46C3785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8DC1A-3054-4F53-91BF-734F6403E216}" type="pres">
      <dgm:prSet presAssocID="{186D13A7-3156-4BF1-88E8-ACCD46C3785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EBA75-DECF-4471-82C0-94424C73C98C}" type="presOf" srcId="{E78728E0-8D45-4565-A8E8-1FFF5CCEC984}" destId="{26D8DC1A-3054-4F53-91BF-734F6403E216}" srcOrd="0" destOrd="0" presId="urn:microsoft.com/office/officeart/2005/8/layout/vList6"/>
    <dgm:cxn modelId="{E02AD9E2-2228-4CD3-B18F-4A76AE119F56}" srcId="{1FDFAE6B-EDD7-42C4-B993-5D30CC421C8D}" destId="{186D13A7-3156-4BF1-88E8-ACCD46C37855}" srcOrd="0" destOrd="0" parTransId="{AC19D749-CB4F-4113-A94D-E16A5B7F9FD6}" sibTransId="{0DE89DFC-ED6E-452B-8824-AE13D1B0AD80}"/>
    <dgm:cxn modelId="{3D2C9057-5DCB-4884-9D46-5075321A7742}" type="presOf" srcId="{50D5314E-A5D1-4390-9088-04D2B5BD3A9D}" destId="{26D8DC1A-3054-4F53-91BF-734F6403E216}" srcOrd="0" destOrd="1" presId="urn:microsoft.com/office/officeart/2005/8/layout/vList6"/>
    <dgm:cxn modelId="{8D49D414-FD7B-4C53-A8A9-4BCFF6942C38}" type="presOf" srcId="{1FDFAE6B-EDD7-42C4-B993-5D30CC421C8D}" destId="{6DC4ED04-416D-4E28-BCC8-AE9C3AA1F48A}" srcOrd="0" destOrd="0" presId="urn:microsoft.com/office/officeart/2005/8/layout/vList6"/>
    <dgm:cxn modelId="{122F61F4-43CC-4403-9836-676B53C6A73F}" srcId="{186D13A7-3156-4BF1-88E8-ACCD46C37855}" destId="{50D5314E-A5D1-4390-9088-04D2B5BD3A9D}" srcOrd="1" destOrd="0" parTransId="{E6C67494-E5B3-4322-9C04-5DD9AAC5FBC0}" sibTransId="{7BE21C15-2F77-404A-88B8-48F92B71AD31}"/>
    <dgm:cxn modelId="{54998209-DCFB-4A8A-BD8D-DEE52C7F4BEE}" srcId="{186D13A7-3156-4BF1-88E8-ACCD46C37855}" destId="{E78728E0-8D45-4565-A8E8-1FFF5CCEC984}" srcOrd="0" destOrd="0" parTransId="{077CC3A6-3BA9-4549-A566-A7091E093E21}" sibTransId="{21030D51-7A5D-44B0-9E07-410CA5EB26B0}"/>
    <dgm:cxn modelId="{23337EBC-10A9-43BF-9677-41209E7A62AB}" type="presOf" srcId="{186D13A7-3156-4BF1-88E8-ACCD46C37855}" destId="{7FAF5744-1538-4133-B45D-AD54AA7D2251}" srcOrd="0" destOrd="0" presId="urn:microsoft.com/office/officeart/2005/8/layout/vList6"/>
    <dgm:cxn modelId="{5ABE1262-9DE1-426F-A335-0B5FD04423D8}" type="presParOf" srcId="{6DC4ED04-416D-4E28-BCC8-AE9C3AA1F48A}" destId="{0A2758F3-B210-47F5-BAE6-CC6920E4C22E}" srcOrd="0" destOrd="0" presId="urn:microsoft.com/office/officeart/2005/8/layout/vList6"/>
    <dgm:cxn modelId="{ACC95F67-65EA-45FB-BC09-DE25D5CAE6F4}" type="presParOf" srcId="{0A2758F3-B210-47F5-BAE6-CC6920E4C22E}" destId="{7FAF5744-1538-4133-B45D-AD54AA7D2251}" srcOrd="0" destOrd="0" presId="urn:microsoft.com/office/officeart/2005/8/layout/vList6"/>
    <dgm:cxn modelId="{F2482E91-3F7B-4B9F-9796-DED9D339D44F}" type="presParOf" srcId="{0A2758F3-B210-47F5-BAE6-CC6920E4C22E}" destId="{26D8DC1A-3054-4F53-91BF-734F6403E2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8DC1A-3054-4F53-91BF-734F6403E216}">
      <dsp:nvSpPr>
        <dsp:cNvPr id="0" name=""/>
        <dsp:cNvSpPr/>
      </dsp:nvSpPr>
      <dsp:spPr>
        <a:xfrm>
          <a:off x="3973060" y="0"/>
          <a:ext cx="5959591" cy="4797565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ЕСК вводится на территории Свердловской области в целях повышения эффективности, доступности и качества предоставления мер социальной поддержки, предусмотренных законодательством Свердловской области</a:t>
          </a:r>
          <a:endParaRPr lang="ru-RU" sz="2400" b="1" kern="1200" dirty="0"/>
        </a:p>
      </dsp:txBody>
      <dsp:txXfrm>
        <a:off x="3973060" y="599696"/>
        <a:ext cx="4160504" cy="3598173"/>
      </dsp:txXfrm>
    </dsp:sp>
    <dsp:sp modelId="{7FAF5744-1538-4133-B45D-AD54AA7D2251}">
      <dsp:nvSpPr>
        <dsp:cNvPr id="0" name=""/>
        <dsp:cNvSpPr/>
      </dsp:nvSpPr>
      <dsp:spPr>
        <a:xfrm>
          <a:off x="0" y="0"/>
          <a:ext cx="3973060" cy="479756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Указ Губернатора Свердловской области </a:t>
          </a:r>
          <a:r>
            <a:rPr lang="en-US" sz="4000" b="1" kern="1200" dirty="0" smtClean="0"/>
            <a:t>            </a:t>
          </a:r>
          <a:r>
            <a:rPr lang="ru-RU" sz="4000" b="1" kern="1200" dirty="0" smtClean="0"/>
            <a:t>от 13.11.2018 N 599-УГ</a:t>
          </a:r>
          <a:endParaRPr lang="ru-RU" sz="4000" b="1" kern="1200" dirty="0"/>
        </a:p>
      </dsp:txBody>
      <dsp:txXfrm>
        <a:off x="193949" y="193949"/>
        <a:ext cx="3585162" cy="440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CD100-4ADB-4337-A044-0F8BE8530D8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9D19-2511-4E93-A282-E6D624236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4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5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0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2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6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9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417" y="1988843"/>
            <a:ext cx="10363200" cy="1780108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817" y="3861048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6678362"/>
            <a:ext cx="12192000" cy="88460"/>
            <a:chOff x="135060" y="6381328"/>
            <a:chExt cx="8849966" cy="88460"/>
          </a:xfrm>
        </p:grpSpPr>
        <p:sp>
          <p:nvSpPr>
            <p:cNvPr id="29" name="Скругленный прямоугольник 28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>
                <a:solidFill>
                  <a:prstClr val="white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>
                <a:solidFill>
                  <a:prstClr val="white"/>
                </a:solidFill>
              </a:endParaRPr>
            </a:p>
          </p:txBody>
        </p:sp>
      </p:grpSp>
      <p:sp>
        <p:nvSpPr>
          <p:cNvPr id="38" name="Rounded Rectangle 13"/>
          <p:cNvSpPr/>
          <p:nvPr userDrawn="1"/>
        </p:nvSpPr>
        <p:spPr>
          <a:xfrm>
            <a:off x="0" y="6"/>
            <a:ext cx="12188216" cy="822419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 userDrawn="1"/>
        </p:nvGrpSpPr>
        <p:grpSpPr bwMode="hidden">
          <a:xfrm>
            <a:off x="-483" y="189734"/>
            <a:ext cx="12188699" cy="718987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0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 useBgFill="1">
          <p:nvSpPr>
            <p:cNvPr id="46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</p:grpSp>
      <p:sp>
        <p:nvSpPr>
          <p:cNvPr id="47" name="Прямоугольник 46"/>
          <p:cNvSpPr/>
          <p:nvPr userDrawn="1"/>
        </p:nvSpPr>
        <p:spPr>
          <a:xfrm>
            <a:off x="1509585" y="-51100"/>
            <a:ext cx="9601067" cy="48167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751"/>
              </a:spcAft>
            </a:pPr>
            <a:r>
              <a:rPr lang="ru-RU" sz="825" kern="1100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  <a:endParaRPr lang="ru-RU" sz="825" kern="1100" dirty="0">
              <a:ln w="10160">
                <a:noFill/>
                <a:prstDash val="solid"/>
              </a:ln>
              <a:solidFill>
                <a:srgbClr val="0070C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48" name="Picture 2" descr="C:\Users\korkin\Pictures\птич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3" y="-162388"/>
            <a:ext cx="1750289" cy="11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61" y="1772822"/>
            <a:ext cx="9877777" cy="47525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91477" y="764704"/>
            <a:ext cx="10204715" cy="936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980728"/>
            <a:ext cx="10972800" cy="936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1988840"/>
            <a:ext cx="5096256" cy="4536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1988840"/>
            <a:ext cx="5096256" cy="4536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 userDrawn="1"/>
        </p:nvGrpSpPr>
        <p:grpSpPr bwMode="hidden">
          <a:xfrm>
            <a:off x="-483" y="173961"/>
            <a:ext cx="12188699" cy="513216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 useBgFill="1">
          <p:nvSpPr>
            <p:cNvPr id="13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-5694"/>
            <a:ext cx="719401" cy="48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340768"/>
            <a:ext cx="10972800" cy="12527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8"/>
            <a:ext cx="5096256" cy="639763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05"/>
            <a:ext cx="5093407" cy="2697163"/>
          </a:xfrm>
        </p:spPr>
        <p:txBody>
          <a:bodyPr/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8"/>
            <a:ext cx="5096256" cy="639763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194" y="6250169"/>
            <a:ext cx="5048921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21452" y="6250169"/>
            <a:ext cx="1549101" cy="365125"/>
          </a:xfrm>
          <a:prstGeom prst="rect">
            <a:avLst/>
          </a:prstGeom>
        </p:spPr>
        <p:txBody>
          <a:bodyPr/>
          <a:lstStyle/>
          <a:p>
            <a:fld id="{52A6A2ED-C77A-46D0-9BDA-59A15A90B5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564904"/>
            <a:ext cx="10972800" cy="12527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1" y="1340775"/>
            <a:ext cx="5486400" cy="1427833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1" y="2785538"/>
            <a:ext cx="5486400" cy="3379771"/>
          </a:xfrm>
        </p:spPr>
        <p:txBody>
          <a:bodyPr>
            <a:normAutofit/>
          </a:bodyPr>
          <a:lstStyle>
            <a:lvl1pPr marL="0" indent="0">
              <a:buNone/>
              <a:defRPr sz="1351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381" y="1371600"/>
            <a:ext cx="5472608" cy="42176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6" name="Rounded Rectangle 13"/>
          <p:cNvSpPr/>
          <p:nvPr userDrawn="1"/>
        </p:nvSpPr>
        <p:spPr>
          <a:xfrm>
            <a:off x="0" y="6"/>
            <a:ext cx="12188216" cy="822419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 userDrawn="1"/>
        </p:nvGrpSpPr>
        <p:grpSpPr bwMode="hidden">
          <a:xfrm>
            <a:off x="-483" y="189734"/>
            <a:ext cx="12188699" cy="718987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8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 useBgFill="1">
          <p:nvSpPr>
            <p:cNvPr id="32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</p:grpSp>
      <p:sp>
        <p:nvSpPr>
          <p:cNvPr id="33" name="Прямоугольник 32"/>
          <p:cNvSpPr/>
          <p:nvPr userDrawn="1"/>
        </p:nvSpPr>
        <p:spPr>
          <a:xfrm>
            <a:off x="1509585" y="-51100"/>
            <a:ext cx="9601067" cy="48167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751"/>
              </a:spcAft>
            </a:pPr>
            <a:r>
              <a:rPr lang="ru-RU" sz="825" kern="1100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  <a:endParaRPr lang="ru-RU" sz="825" kern="1100" dirty="0">
              <a:ln w="10160">
                <a:noFill/>
                <a:prstDash val="solid"/>
              </a:ln>
              <a:solidFill>
                <a:srgbClr val="0070C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34" name="Picture 2" descr="C:\Users\korkin\Pictures\птич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3" y="-162388"/>
            <a:ext cx="1750289" cy="11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16"/>
          <p:cNvGrpSpPr/>
          <p:nvPr userDrawn="1"/>
        </p:nvGrpSpPr>
        <p:grpSpPr>
          <a:xfrm>
            <a:off x="0" y="6678362"/>
            <a:ext cx="12192000" cy="88460"/>
            <a:chOff x="135060" y="6381328"/>
            <a:chExt cx="8849966" cy="88460"/>
          </a:xfrm>
        </p:grpSpPr>
        <p:sp>
          <p:nvSpPr>
            <p:cNvPr id="18" name="Скругленный прямоугольник 17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908720"/>
            <a:ext cx="10972800" cy="9361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2761" y="1988848"/>
            <a:ext cx="9877777" cy="4536503"/>
          </a:xfr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7001" y="6172208"/>
            <a:ext cx="1600617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1200" y="6172205"/>
            <a:ext cx="7748965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5909" y="5578481"/>
            <a:ext cx="1142543" cy="669925"/>
          </a:xfrm>
          <a:prstGeom prst="rect">
            <a:avLst/>
          </a:prstGeom>
        </p:spPr>
        <p:txBody>
          <a:bodyPr/>
          <a:lstStyle/>
          <a:p>
            <a:fld id="{882A2416-E2B6-4A27-A9F7-366FB0CE34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61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F39B-D475-4895-98B3-1D74FD35700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F39B-D475-4895-98B3-1D74FD3570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49C7-FDCE-4000-8094-3BC93EC70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1" y="1700816"/>
            <a:ext cx="9877777" cy="48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2" name="Rounded Rectangle 13"/>
          <p:cNvSpPr/>
          <p:nvPr/>
        </p:nvSpPr>
        <p:spPr>
          <a:xfrm>
            <a:off x="0" y="6"/>
            <a:ext cx="12188216" cy="822419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prstClr val="white"/>
              </a:solidFill>
            </a:endParaRPr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>
            <a:off x="-483" y="189734"/>
            <a:ext cx="12188699" cy="718987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  <p:sp useBgFill="1">
          <p:nvSpPr>
            <p:cNvPr id="34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prstClr val="black"/>
                </a:solidFill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509585" y="-51100"/>
            <a:ext cx="9601067" cy="48167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751"/>
              </a:spcAft>
            </a:pPr>
            <a:r>
              <a:rPr lang="ru-RU" sz="825" kern="1100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  <a:endParaRPr lang="ru-RU" sz="825" kern="1100" dirty="0">
              <a:ln w="10160">
                <a:noFill/>
                <a:prstDash val="solid"/>
              </a:ln>
              <a:solidFill>
                <a:srgbClr val="0070C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 descr="C:\Users\korkin\Pictures\птич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3" y="-162388"/>
            <a:ext cx="1750289" cy="11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457" y="686945"/>
            <a:ext cx="10863980" cy="941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5" name="Группа 15"/>
          <p:cNvGrpSpPr/>
          <p:nvPr/>
        </p:nvGrpSpPr>
        <p:grpSpPr>
          <a:xfrm>
            <a:off x="0" y="6678362"/>
            <a:ext cx="12192000" cy="88460"/>
            <a:chOff x="135060" y="6381328"/>
            <a:chExt cx="8849966" cy="88460"/>
          </a:xfrm>
        </p:grpSpPr>
        <p:sp>
          <p:nvSpPr>
            <p:cNvPr id="17" name="Скругленный прямоугольник 16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35" indent="-205735" algn="l" defTabSz="68578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187" indent="-205735" algn="l" defTabSz="68578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51" kern="1200">
          <a:solidFill>
            <a:schemeClr val="tx2"/>
          </a:solidFill>
          <a:latin typeface="+mn-lt"/>
          <a:ea typeface="+mn-ea"/>
          <a:cs typeface="+mn-cs"/>
        </a:defRPr>
      </a:lvl2pPr>
      <a:lvl3pPr marL="641731" indent="-171446" algn="l" defTabSz="68578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29" indent="-171446" algn="l" defTabSz="68578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351" kern="1200">
          <a:solidFill>
            <a:schemeClr val="tx2"/>
          </a:solidFill>
          <a:latin typeface="+mn-lt"/>
          <a:ea typeface="+mn-ea"/>
          <a:cs typeface="+mn-cs"/>
        </a:defRPr>
      </a:lvl4pPr>
      <a:lvl5pPr marL="1097253" indent="-171446" algn="l" defTabSz="68578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37277" indent="-171446" algn="l" defTabSz="685783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1" kern="1200">
          <a:solidFill>
            <a:schemeClr val="tx2"/>
          </a:solidFill>
          <a:latin typeface="+mn-lt"/>
          <a:ea typeface="+mn-ea"/>
          <a:cs typeface="+mn-cs"/>
        </a:defRPr>
      </a:lvl6pPr>
      <a:lvl7pPr marL="1577301" indent="-171446" algn="l" defTabSz="685783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1" kern="1200">
          <a:solidFill>
            <a:schemeClr val="tx2"/>
          </a:solidFill>
          <a:latin typeface="+mn-lt"/>
          <a:ea typeface="+mn-ea"/>
          <a:cs typeface="+mn-cs"/>
        </a:defRPr>
      </a:lvl7pPr>
      <a:lvl8pPr marL="1817325" indent="-171446" algn="l" defTabSz="685783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1" kern="1200">
          <a:solidFill>
            <a:schemeClr val="tx2"/>
          </a:solidFill>
          <a:latin typeface="+mn-lt"/>
          <a:ea typeface="+mn-ea"/>
          <a:cs typeface="+mn-cs"/>
        </a:defRPr>
      </a:lvl8pPr>
      <a:lvl9pPr marL="2057349" indent="-171446" algn="l" defTabSz="685783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74456" y="1916832"/>
            <a:ext cx="7128068" cy="2725223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968208" y="1124744"/>
            <a:ext cx="4032448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1262" t="29000" r="3932" b="29000"/>
          <a:stretch/>
        </p:blipFill>
        <p:spPr>
          <a:xfrm>
            <a:off x="8159402" y="804774"/>
            <a:ext cx="3384376" cy="42484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132856"/>
            <a:ext cx="75113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О предоставлении </a:t>
            </a:r>
            <a:r>
              <a:rPr lang="ru-RU" sz="2400" b="1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мер социальной поддержки </a:t>
            </a:r>
            <a:endParaRPr lang="ru-RU" sz="2400" b="1" dirty="0" smtClean="0">
              <a:latin typeface="Liberation Serif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b="1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проезду </a:t>
            </a:r>
            <a:r>
              <a:rPr lang="ru-RU" sz="2400" b="1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b="1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использованием </a:t>
            </a:r>
            <a:endParaRPr lang="ru-RU" sz="2400" b="1" dirty="0" smtClean="0">
              <a:latin typeface="Liberation Serif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Единой </a:t>
            </a:r>
            <a:r>
              <a:rPr lang="ru-RU" sz="2400" b="1" dirty="0">
                <a:latin typeface="Liberation Serif" panose="02020603050405020304" pitchFamily="18" charset="0"/>
                <a:ea typeface="Times New Roman" panose="02020603050405020304" pitchFamily="18" charset="0"/>
              </a:rPr>
              <a:t>социальной </a:t>
            </a:r>
            <a:r>
              <a:rPr lang="ru-RU" sz="2400" b="1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карты</a:t>
            </a:r>
            <a:r>
              <a:rPr lang="ru-RU" sz="2400" b="1" dirty="0">
                <a:latin typeface="Liberation Serif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 smtClean="0">
              <a:latin typeface="Liberation Serif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Liberation Serif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Liberation Serif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Управление социальной политики № 25 (</a:t>
            </a:r>
            <a:r>
              <a:rPr lang="ru-RU" sz="2400" b="1" dirty="0" err="1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Сысертский</a:t>
            </a:r>
            <a:r>
              <a:rPr lang="ru-RU" sz="2400" b="1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 район) телефон для справок:</a:t>
            </a:r>
          </a:p>
          <a:p>
            <a:pPr algn="ctr"/>
            <a:r>
              <a:rPr lang="ru-RU" sz="2400" b="1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8(34374)6-06-36</a:t>
            </a:r>
          </a:p>
          <a:p>
            <a:pPr algn="ctr"/>
            <a:r>
              <a:rPr lang="ru-RU" sz="2400" b="1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8(34374)6-07-63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1595500" y="284452"/>
            <a:ext cx="10225136" cy="37503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по проезду</a:t>
            </a:r>
            <a:endParaRPr lang="ru-RU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451484" y="976505"/>
            <a:ext cx="10513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51484" y="1196752"/>
            <a:ext cx="10513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Liberation Serif" panose="02020603050405020304" pitchFamily="18" charset="0"/>
              </a:rPr>
              <a:t>	Законодательством Свердловской области установлены меры </a:t>
            </a:r>
            <a:r>
              <a:rPr lang="ru-RU" dirty="0">
                <a:latin typeface="Liberation Serif" panose="02020603050405020304" pitchFamily="18" charset="0"/>
              </a:rPr>
              <a:t>социальной поддержки по бесплатному проезду по территории Свердловской области на автомобильном транспорте общего пользования (кроме такси) в междугородном сообщении, на железнодорожном транспорте в пригородном сообщении, а также по оплате в размере 50 процентов стоимости проезда по территории Свердловской области на железнодорожном транспорте в пригородном </a:t>
            </a:r>
            <a:r>
              <a:rPr lang="ru-RU" dirty="0" smtClean="0">
                <a:latin typeface="Liberation Serif" panose="02020603050405020304" pitchFamily="18" charset="0"/>
              </a:rPr>
              <a:t>сообщении для отдельных категорий граждан.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5501" y="2951078"/>
            <a:ext cx="1022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Liberation Serif" panose="02020603050405020304" pitchFamily="18" charset="0"/>
              </a:rPr>
              <a:t>	Меры </a:t>
            </a:r>
            <a:r>
              <a:rPr lang="ru-RU" dirty="0">
                <a:latin typeface="Liberation Serif" panose="02020603050405020304" pitchFamily="18" charset="0"/>
              </a:rPr>
              <a:t>социальной поддержки </a:t>
            </a:r>
            <a:r>
              <a:rPr lang="ru-RU" dirty="0" smtClean="0">
                <a:latin typeface="Liberation Serif" panose="02020603050405020304" pitchFamily="18" charset="0"/>
              </a:rPr>
              <a:t>по проезду предоставляются гражданам, для которых они установлены.</a:t>
            </a:r>
            <a:endParaRPr lang="ru-RU" dirty="0">
              <a:latin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874408"/>
            <a:ext cx="4536504" cy="2794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874408"/>
            <a:ext cx="4644516" cy="27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1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1595500" y="284452"/>
            <a:ext cx="10225136" cy="37503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граждан, имеющих право на меры социальной поддержки по проезду</a:t>
            </a:r>
            <a:endParaRPr lang="ru-RU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451484" y="976505"/>
            <a:ext cx="10513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451484" y="1293527"/>
            <a:ext cx="105131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инвалиды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участники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Великой Отечественной войны;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бывшие несовершеннолетние узники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концлагерей, гетто, других мест принудительного содержания;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труженики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тыла;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ветераны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труда;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реабилитированные лица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лица, признанные пострадавшими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от политических репрессий;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ветераны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боевых действий, в том числе 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инвалиды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боевых действий;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граждане,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получившим увечье или заболевание при прохождении военной службы либо службы в органах внутренних дел Российской Федерации в период действия вооруженного конфликта;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лица, награжденные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знаками «Жителю блокадного Ленинграда» либо «Житель осажденного Севастополя»;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члены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семей погибших (умерших) инвалидов войны, участников Великой Отечественной войны и ветеранов боевых действий;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инвалиды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дети-инвалиды;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граждане, пострадавшие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вследствие радиационного воздействия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Герои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Советского Союза и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Герои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Федерации;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Герои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Социалистического Труда и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Герои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Труда Российской Федерации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граждане, получающие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страховые пенсии по старости и </a:t>
            </a:r>
            <a:r>
              <a:rPr lang="ru-RU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предпенсионеры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(ежегодно в период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1 апреля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31 октября).</a:t>
            </a:r>
          </a:p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21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1595500" y="284452"/>
            <a:ext cx="10225136" cy="37503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законодательства в сфере правового регулирования предоставления мер социальной поддержки по проезду</a:t>
            </a:r>
            <a:endParaRPr lang="ru-RU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451484" y="976505"/>
            <a:ext cx="10513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95500" y="1484784"/>
            <a:ext cx="10225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Liberation Serif" panose="02020603050405020304" pitchFamily="18" charset="0"/>
              </a:rPr>
              <a:t>	</a:t>
            </a:r>
            <a:r>
              <a:rPr lang="ru-RU" sz="2400" dirty="0" smtClean="0">
                <a:latin typeface="Liberation Serif" panose="02020603050405020304" pitchFamily="18" charset="0"/>
              </a:rPr>
              <a:t>В настоящее время меры </a:t>
            </a:r>
            <a:r>
              <a:rPr lang="ru-RU" sz="2400" dirty="0">
                <a:latin typeface="Liberation Serif" panose="02020603050405020304" pitchFamily="18" charset="0"/>
              </a:rPr>
              <a:t>социальной поддержки </a:t>
            </a:r>
            <a:r>
              <a:rPr lang="ru-RU" sz="2400" dirty="0" smtClean="0">
                <a:latin typeface="Liberation Serif" panose="02020603050405020304" pitchFamily="18" charset="0"/>
              </a:rPr>
              <a:t>по проезду предоставляются </a:t>
            </a:r>
            <a:r>
              <a:rPr lang="ru-RU" sz="2400" dirty="0">
                <a:latin typeface="Liberation Serif" panose="02020603050405020304" pitchFamily="18" charset="0"/>
              </a:rPr>
              <a:t>лицам, для которых они установлены </a:t>
            </a:r>
            <a:r>
              <a:rPr lang="ru-RU" sz="2400" dirty="0" smtClean="0">
                <a:latin typeface="Liberation Serif" panose="02020603050405020304" pitchFamily="18" charset="0"/>
              </a:rPr>
              <a:t>законодательством Свердловской </a:t>
            </a:r>
            <a:r>
              <a:rPr lang="ru-RU" sz="2400" dirty="0">
                <a:latin typeface="Liberation Serif" panose="02020603050405020304" pitchFamily="18" charset="0"/>
              </a:rPr>
              <a:t>области, </a:t>
            </a:r>
            <a:r>
              <a:rPr lang="ru-RU" sz="2400" dirty="0" smtClean="0">
                <a:latin typeface="Liberation Serif" panose="02020603050405020304" pitchFamily="18" charset="0"/>
              </a:rPr>
              <a:t>при </a:t>
            </a:r>
            <a:r>
              <a:rPr lang="ru-RU" sz="2400" dirty="0">
                <a:latin typeface="Liberation Serif" panose="02020603050405020304" pitchFamily="18" charset="0"/>
              </a:rPr>
              <a:t>предъявлении удостоверения, дающего право на получение мер социальной поддержки.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0" y="3223275"/>
            <a:ext cx="6660740" cy="3634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223276"/>
            <a:ext cx="3564396" cy="36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1595500" y="284452"/>
            <a:ext cx="10225136" cy="37503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законодательства Свердловской области</a:t>
            </a:r>
            <a:endParaRPr lang="ru-RU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451484" y="976505"/>
            <a:ext cx="10513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14080" y="1095755"/>
            <a:ext cx="1020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484" y="1095755"/>
            <a:ext cx="105131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Liberation Serif" panose="02020603050405020304" pitchFamily="18" charset="0"/>
              </a:rPr>
              <a:t>	</a:t>
            </a:r>
          </a:p>
          <a:p>
            <a:pPr algn="ctr"/>
            <a:r>
              <a:rPr lang="ru-RU" sz="2400" dirty="0">
                <a:latin typeface="Liberation Serif" panose="02020603050405020304" pitchFamily="18" charset="0"/>
              </a:rPr>
              <a:t>	</a:t>
            </a:r>
            <a:r>
              <a:rPr lang="ru-RU" sz="2400" dirty="0" smtClean="0">
                <a:latin typeface="Liberation Serif" panose="02020603050405020304" pitchFamily="18" charset="0"/>
              </a:rPr>
              <a:t>С 1 января 2024 года меры </a:t>
            </a:r>
            <a:r>
              <a:rPr lang="ru-RU" sz="2400" dirty="0">
                <a:latin typeface="Liberation Serif" panose="02020603050405020304" pitchFamily="18" charset="0"/>
              </a:rPr>
              <a:t>социальной поддержки </a:t>
            </a:r>
            <a:r>
              <a:rPr lang="ru-RU" sz="2400" dirty="0" smtClean="0">
                <a:latin typeface="Liberation Serif" panose="02020603050405020304" pitchFamily="18" charset="0"/>
              </a:rPr>
              <a:t>проезду будут предоставляться </a:t>
            </a:r>
            <a:r>
              <a:rPr lang="ru-RU" sz="2400" dirty="0">
                <a:latin typeface="Liberation Serif" panose="02020603050405020304" pitchFamily="18" charset="0"/>
              </a:rPr>
              <a:t>лицам, для которых они установлены </a:t>
            </a:r>
            <a:r>
              <a:rPr lang="ru-RU" sz="2400" dirty="0" smtClean="0">
                <a:latin typeface="Liberation Serif" panose="02020603050405020304" pitchFamily="18" charset="0"/>
              </a:rPr>
              <a:t>законодательством </a:t>
            </a:r>
            <a:r>
              <a:rPr lang="ru-RU" sz="2400" dirty="0">
                <a:latin typeface="Liberation Serif" panose="02020603050405020304" pitchFamily="18" charset="0"/>
              </a:rPr>
              <a:t>Свердловской области, </a:t>
            </a:r>
            <a:r>
              <a:rPr lang="ru-RU" sz="2400" b="1" dirty="0">
                <a:latin typeface="Liberation Serif" panose="02020603050405020304" pitchFamily="18" charset="0"/>
              </a:rPr>
              <a:t>при предъявлении Единой социальной карты</a:t>
            </a:r>
            <a:r>
              <a:rPr lang="ru-RU" sz="2400" dirty="0">
                <a:latin typeface="Liberation Serif" panose="02020603050405020304" pitchFamily="18" charset="0"/>
              </a:rPr>
              <a:t>, а также паспорта или иного документа, удостоверяющего </a:t>
            </a:r>
            <a:r>
              <a:rPr lang="ru-RU" sz="2400" dirty="0" smtClean="0">
                <a:latin typeface="Liberation Serif" panose="02020603050405020304" pitchFamily="18" charset="0"/>
              </a:rPr>
              <a:t>личность.</a:t>
            </a:r>
            <a:endParaRPr lang="ru-RU" sz="2400" dirty="0">
              <a:latin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85" y="3573016"/>
            <a:ext cx="5311167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52" y="3573016"/>
            <a:ext cx="5057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9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1595500" y="284452"/>
            <a:ext cx="10225136" cy="37503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Единой социальной карте</a:t>
            </a:r>
            <a:endParaRPr lang="ru-RU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451484" y="976505"/>
            <a:ext cx="10513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14080" y="1095755"/>
            <a:ext cx="1020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484" y="1095755"/>
            <a:ext cx="10513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Liberation Serif" panose="02020603050405020304" pitchFamily="18" charset="0"/>
              </a:rPr>
              <a:t>	</a:t>
            </a:r>
          </a:p>
          <a:p>
            <a:pPr algn="just"/>
            <a:r>
              <a:rPr lang="ru-RU" sz="2400" dirty="0">
                <a:latin typeface="Liberation Serif" panose="02020603050405020304" pitchFamily="18" charset="0"/>
              </a:rPr>
              <a:t>	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88738277"/>
              </p:ext>
            </p:extLst>
          </p:nvPr>
        </p:nvGraphicFramePr>
        <p:xfrm>
          <a:off x="2032000" y="1340768"/>
          <a:ext cx="9932652" cy="479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3150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1582219" y="260648"/>
            <a:ext cx="10225136" cy="37503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ЕСК</a:t>
            </a:r>
            <a:endParaRPr lang="ru-RU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451484" y="976505"/>
            <a:ext cx="10513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204864"/>
            <a:ext cx="9289032" cy="41764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3552" y="1196753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Финансовая карта с расчетным приложением и Е-Картой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0096" y="1196753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Нефинансовая карта с приложением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Е-Карты</a:t>
            </a:r>
          </a:p>
        </p:txBody>
      </p:sp>
    </p:spTree>
    <p:extLst>
      <p:ext uri="{BB962C8B-B14F-4D97-AF65-F5344CB8AC3E}">
        <p14:creationId xmlns:p14="http://schemas.microsoft.com/office/powerpoint/2010/main" val="3268027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1582219" y="260648"/>
            <a:ext cx="10225136" cy="37503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можно получить ЕСК (банки-</a:t>
            </a:r>
            <a:r>
              <a:rPr lang="ru-RU" sz="24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соэмитенты</a:t>
            </a:r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ЕСК)</a:t>
            </a:r>
            <a:endParaRPr lang="ru-RU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451484" y="976505"/>
            <a:ext cx="10513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90" y="1317331"/>
            <a:ext cx="10592462" cy="3355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81" y="4869160"/>
            <a:ext cx="3240359" cy="1917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4869160"/>
            <a:ext cx="3168352" cy="1872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85" y="4789680"/>
            <a:ext cx="3276363" cy="19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9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блон презентации на 14082013(2)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6457</TotalTime>
  <Words>422</Words>
  <Application>Microsoft Office PowerPoint</Application>
  <PresentationFormat>Широкоэкранный</PresentationFormat>
  <Paragraphs>46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Candara</vt:lpstr>
      <vt:lpstr>Liberation Serif</vt:lpstr>
      <vt:lpstr>Symbol</vt:lpstr>
      <vt:lpstr>Times New Roman</vt:lpstr>
      <vt:lpstr>Тема Office</vt:lpstr>
      <vt:lpstr>1_Тема Office</vt:lpstr>
      <vt:lpstr>Шаблон презентации на 14082013(2)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 Sorokina</dc:creator>
  <cp:lastModifiedBy>User5701</cp:lastModifiedBy>
  <cp:revision>320</cp:revision>
  <dcterms:created xsi:type="dcterms:W3CDTF">2017-04-10T11:17:02Z</dcterms:created>
  <dcterms:modified xsi:type="dcterms:W3CDTF">2023-02-14T06:52:41Z</dcterms:modified>
</cp:coreProperties>
</file>